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8" r:id="rId1"/>
  </p:sldMasterIdLst>
  <p:sldIdLst>
    <p:sldId id="256" r:id="rId2"/>
    <p:sldId id="273" r:id="rId3"/>
    <p:sldId id="286" r:id="rId4"/>
    <p:sldId id="288" r:id="rId5"/>
    <p:sldId id="283" r:id="rId6"/>
    <p:sldId id="257" r:id="rId7"/>
    <p:sldId id="274" r:id="rId8"/>
    <p:sldId id="270" r:id="rId9"/>
    <p:sldId id="260" r:id="rId10"/>
    <p:sldId id="278" r:id="rId11"/>
    <p:sldId id="269" r:id="rId12"/>
    <p:sldId id="267" r:id="rId13"/>
    <p:sldId id="287" r:id="rId14"/>
    <p:sldId id="261" r:id="rId15"/>
    <p:sldId id="262" r:id="rId16"/>
    <p:sldId id="263" r:id="rId17"/>
    <p:sldId id="264" r:id="rId18"/>
    <p:sldId id="285" r:id="rId19"/>
    <p:sldId id="265" r:id="rId20"/>
    <p:sldId id="268" r:id="rId21"/>
    <p:sldId id="28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单击以编辑母版副标题样式</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567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619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标题和描述">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zh-CN" altLang="en-US" smtClean="0"/>
              <a:t>单击此处编辑母版标题样式</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3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带描述的引言">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zh-CN" altLang="en-US" smtClean="0"/>
              <a:t>单击此处编辑母版标题样式</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1373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2178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8887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9635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nchorCtr="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080947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660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42060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986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74204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6497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067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946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2A54C80-263E-416B-A8E0-580EDEADCBDC}" type="datetimeFigureOut">
              <a:rPr lang="en-US" smtClean="0"/>
              <a:t>10/9/2016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4135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smtClean="0"/>
              <a:pPr/>
              <a:t>10/9/2016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218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B61BEF0D-F0BB-DE4B-95CE-6DB70DBA9567}" type="datetimeFigureOut">
              <a:rPr lang="en-US" smtClean="0"/>
              <a:pPr/>
              <a:t>10/9/2016</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1558094"/>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55400" y="2334864"/>
            <a:ext cx="8929571" cy="1701558"/>
          </a:xfrm>
        </p:spPr>
        <p:txBody>
          <a:bodyPr/>
          <a:lstStyle/>
          <a:p>
            <a:pPr algn="ctr"/>
            <a:r>
              <a:rPr lang="en-US" altLang="zh-CN" b="1" dirty="0"/>
              <a:t>Learning in </a:t>
            </a:r>
            <a:r>
              <a:rPr lang="en-US" altLang="zh-CN" b="1" dirty="0" smtClean="0"/>
              <a:t>Activity</a:t>
            </a:r>
            <a:br>
              <a:rPr lang="en-US" altLang="zh-CN" b="1" dirty="0" smtClean="0"/>
            </a:br>
            <a:r>
              <a:rPr lang="zh-CN" altLang="zh-CN" sz="3200" dirty="0" smtClean="0"/>
              <a:t>学习</a:t>
            </a:r>
            <a:r>
              <a:rPr lang="zh-CN" altLang="zh-CN" sz="3200" dirty="0"/>
              <a:t>活动</a:t>
            </a:r>
            <a:endParaRPr lang="zh-CN" altLang="en-US" sz="3200" dirty="0"/>
          </a:p>
        </p:txBody>
      </p:sp>
      <p:sp>
        <p:nvSpPr>
          <p:cNvPr id="5" name="副标题 2"/>
          <p:cNvSpPr txBox="1">
            <a:spLocks/>
          </p:cNvSpPr>
          <p:nvPr/>
        </p:nvSpPr>
        <p:spPr>
          <a:xfrm>
            <a:off x="2774164" y="4894216"/>
            <a:ext cx="7766936" cy="75861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altLang="zh-CN" sz="1600" i="1" dirty="0" err="1" smtClean="0">
                <a:solidFill>
                  <a:schemeClr val="bg1"/>
                </a:solidFill>
              </a:rPr>
              <a:t>Nemekhjargal</a:t>
            </a:r>
            <a:r>
              <a:rPr lang="en-US" altLang="zh-CN" sz="1600" i="1" dirty="0" smtClean="0">
                <a:solidFill>
                  <a:schemeClr val="bg1"/>
                </a:solidFill>
              </a:rPr>
              <a:t>. G</a:t>
            </a:r>
            <a:endParaRPr lang="zh-CN" altLang="en-US" sz="1600" i="1" dirty="0">
              <a:solidFill>
                <a:schemeClr val="bg1"/>
              </a:solidFill>
            </a:endParaRPr>
          </a:p>
        </p:txBody>
      </p:sp>
    </p:spTree>
    <p:extLst>
      <p:ext uri="{BB962C8B-B14F-4D97-AF65-F5344CB8AC3E}">
        <p14:creationId xmlns:p14="http://schemas.microsoft.com/office/powerpoint/2010/main" val="3223296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solidFill>
                  <a:schemeClr val="bg1"/>
                </a:solidFill>
              </a:rPr>
              <a:t>A Framework for Analyzing System-Level Activity and Learning</a:t>
            </a:r>
            <a:endParaRPr lang="zh-CN" altLang="en-US" dirty="0">
              <a:solidFill>
                <a:schemeClr val="bg1"/>
              </a:solidFill>
            </a:endParaRPr>
          </a:p>
        </p:txBody>
      </p:sp>
      <p:sp>
        <p:nvSpPr>
          <p:cNvPr id="3" name="内容占位符 2"/>
          <p:cNvSpPr>
            <a:spLocks noGrp="1"/>
          </p:cNvSpPr>
          <p:nvPr>
            <p:ph idx="1"/>
          </p:nvPr>
        </p:nvSpPr>
        <p:spPr>
          <a:xfrm>
            <a:off x="1154955" y="2603499"/>
            <a:ext cx="10170542" cy="3849551"/>
          </a:xfrm>
        </p:spPr>
        <p:txBody>
          <a:bodyPr>
            <a:noAutofit/>
          </a:bodyPr>
          <a:lstStyle/>
          <a:p>
            <a:pPr marL="0" indent="0">
              <a:buNone/>
            </a:pPr>
            <a:r>
              <a:rPr lang="en-US" altLang="zh-CN" sz="2800" dirty="0" err="1" smtClean="0"/>
              <a:t>Marton</a:t>
            </a:r>
            <a:r>
              <a:rPr lang="en-US" altLang="zh-CN" sz="2800" dirty="0" smtClean="0"/>
              <a:t> distinguishes </a:t>
            </a:r>
            <a:r>
              <a:rPr lang="en-US" altLang="zh-CN" sz="2800" dirty="0"/>
              <a:t>among three aspects of the learning object, namely the (a) instructor’s </a:t>
            </a:r>
            <a:r>
              <a:rPr lang="en-US" altLang="zh-CN" sz="2800" dirty="0" smtClean="0"/>
              <a:t>intended object </a:t>
            </a:r>
            <a:r>
              <a:rPr lang="en-US" altLang="zh-CN" sz="2800" dirty="0"/>
              <a:t>of </a:t>
            </a:r>
            <a:r>
              <a:rPr lang="en-US" altLang="zh-CN" sz="2800" dirty="0" smtClean="0"/>
              <a:t>learning, </a:t>
            </a:r>
            <a:r>
              <a:rPr lang="en-US" altLang="zh-CN" sz="2800" dirty="0"/>
              <a:t>(b) the enacted object of learning that “defines what it is possible to </a:t>
            </a:r>
            <a:r>
              <a:rPr lang="en-US" altLang="zh-CN" sz="2800" dirty="0" smtClean="0"/>
              <a:t>learn in </a:t>
            </a:r>
            <a:r>
              <a:rPr lang="en-US" altLang="zh-CN" sz="2800" dirty="0"/>
              <a:t>the actual setting” (</a:t>
            </a:r>
            <a:r>
              <a:rPr lang="en-US" altLang="zh-CN" sz="2800" dirty="0" err="1"/>
              <a:t>Marton</a:t>
            </a:r>
            <a:r>
              <a:rPr lang="en-US" altLang="zh-CN" sz="2800" dirty="0"/>
              <a:t> &amp; </a:t>
            </a:r>
            <a:r>
              <a:rPr lang="en-US" altLang="zh-CN" sz="2800" dirty="0" err="1"/>
              <a:t>Tsui</a:t>
            </a:r>
            <a:r>
              <a:rPr lang="en-US" altLang="zh-CN" sz="2800" dirty="0"/>
              <a:t>, 2004, p. 4), and (c) the eventual outcome as </a:t>
            </a:r>
            <a:r>
              <a:rPr lang="en-US" altLang="zh-CN" sz="2800" dirty="0" smtClean="0"/>
              <a:t>the student’s </a:t>
            </a:r>
            <a:r>
              <a:rPr lang="en-US" altLang="zh-CN" sz="2800" dirty="0"/>
              <a:t>lived object of </a:t>
            </a:r>
            <a:r>
              <a:rPr lang="en-US" altLang="zh-CN" sz="2800" dirty="0" smtClean="0"/>
              <a:t>learning. </a:t>
            </a:r>
            <a:endParaRPr lang="zh-CN" altLang="en-US" sz="2800" dirty="0"/>
          </a:p>
        </p:txBody>
      </p:sp>
    </p:spTree>
    <p:extLst>
      <p:ext uri="{BB962C8B-B14F-4D97-AF65-F5344CB8AC3E}">
        <p14:creationId xmlns:p14="http://schemas.microsoft.com/office/powerpoint/2010/main" val="1071211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3589" y="1003089"/>
            <a:ext cx="9980023" cy="776757"/>
          </a:xfrm>
        </p:spPr>
        <p:txBody>
          <a:bodyPr/>
          <a:lstStyle/>
          <a:p>
            <a:pPr algn="ctr"/>
            <a:r>
              <a:rPr lang="en-US" altLang="zh-CN" dirty="0" err="1" smtClean="0"/>
              <a:t>Marton</a:t>
            </a:r>
            <a:r>
              <a:rPr lang="en-US" altLang="zh-CN" dirty="0" smtClean="0"/>
              <a:t> and </a:t>
            </a:r>
            <a:r>
              <a:rPr lang="en-US" altLang="zh-CN" dirty="0" err="1" smtClean="0"/>
              <a:t>Tsui’s</a:t>
            </a:r>
            <a:r>
              <a:rPr lang="en-US" altLang="zh-CN" dirty="0" smtClean="0"/>
              <a:t> learning object three aspects </a:t>
            </a:r>
            <a:endParaRPr lang="zh-CN" altLang="en-US" dirty="0"/>
          </a:p>
        </p:txBody>
      </p:sp>
      <p:pic>
        <p:nvPicPr>
          <p:cNvPr id="9" name="内容占位符 8"/>
          <p:cNvPicPr>
            <a:picLocks noGrp="1" noChangeAspect="1"/>
          </p:cNvPicPr>
          <p:nvPr>
            <p:ph idx="1"/>
          </p:nvPr>
        </p:nvPicPr>
        <p:blipFill>
          <a:blip r:embed="rId2"/>
          <a:stretch>
            <a:fillRect/>
          </a:stretch>
        </p:blipFill>
        <p:spPr>
          <a:xfrm>
            <a:off x="2380841" y="2316117"/>
            <a:ext cx="6309635" cy="4170210"/>
          </a:xfrm>
          <a:prstGeom prst="rect">
            <a:avLst/>
          </a:prstGeom>
        </p:spPr>
      </p:pic>
      <p:sp>
        <p:nvSpPr>
          <p:cNvPr id="5" name="标题 1"/>
          <p:cNvSpPr txBox="1">
            <a:spLocks/>
          </p:cNvSpPr>
          <p:nvPr/>
        </p:nvSpPr>
        <p:spPr bwMode="gray">
          <a:xfrm>
            <a:off x="6792684" y="3388659"/>
            <a:ext cx="4963971" cy="17281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zh-CN" altLang="en-US" dirty="0">
              <a:solidFill>
                <a:schemeClr val="tx1"/>
              </a:solidFill>
            </a:endParaRPr>
          </a:p>
        </p:txBody>
      </p:sp>
    </p:spTree>
    <p:extLst>
      <p:ext uri="{BB962C8B-B14F-4D97-AF65-F5344CB8AC3E}">
        <p14:creationId xmlns:p14="http://schemas.microsoft.com/office/powerpoint/2010/main" val="2496389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65222" y="2677886"/>
            <a:ext cx="5839097" cy="3422468"/>
          </a:xfrm>
        </p:spPr>
        <p:txBody>
          <a:bodyPr/>
          <a:lstStyle/>
          <a:p>
            <a:pPr algn="ctr"/>
            <a:r>
              <a:rPr lang="en-US" altLang="zh-CN" dirty="0" smtClean="0">
                <a:solidFill>
                  <a:schemeClr val="tx1"/>
                </a:solidFill>
              </a:rPr>
              <a:t>Not only teachers but also learners  have intentions</a:t>
            </a:r>
            <a:endParaRPr lang="zh-CN" altLang="en-US" dirty="0">
              <a:solidFill>
                <a:schemeClr val="tx1"/>
              </a:solidFill>
            </a:endParaRPr>
          </a:p>
        </p:txBody>
      </p:sp>
      <p:pic>
        <p:nvPicPr>
          <p:cNvPr id="7" name="内容占位符 3"/>
          <p:cNvPicPr>
            <a:picLocks noGrp="1" noChangeAspect="1"/>
          </p:cNvPicPr>
          <p:nvPr>
            <p:ph idx="1"/>
          </p:nvPr>
        </p:nvPicPr>
        <p:blipFill>
          <a:blip r:embed="rId2"/>
          <a:stretch>
            <a:fillRect/>
          </a:stretch>
        </p:blipFill>
        <p:spPr>
          <a:xfrm>
            <a:off x="411638" y="2246811"/>
            <a:ext cx="5127013" cy="4634539"/>
          </a:xfrm>
          <a:prstGeom prst="rect">
            <a:avLst/>
          </a:prstGeom>
        </p:spPr>
      </p:pic>
      <p:sp>
        <p:nvSpPr>
          <p:cNvPr id="8" name="矩形 7"/>
          <p:cNvSpPr/>
          <p:nvPr/>
        </p:nvSpPr>
        <p:spPr>
          <a:xfrm>
            <a:off x="1515292" y="603412"/>
            <a:ext cx="8373292" cy="1446550"/>
          </a:xfrm>
          <a:prstGeom prst="rect">
            <a:avLst/>
          </a:prstGeom>
        </p:spPr>
        <p:txBody>
          <a:bodyPr wrap="square">
            <a:spAutoFit/>
          </a:bodyPr>
          <a:lstStyle/>
          <a:p>
            <a:pPr algn="ctr"/>
            <a:r>
              <a:rPr lang="en-US" altLang="zh-CN" sz="4400" b="1" dirty="0">
                <a:solidFill>
                  <a:schemeClr val="bg1"/>
                </a:solidFill>
                <a:latin typeface="TimesNewRomanPSMT"/>
              </a:rPr>
              <a:t>Extended view of the learning object</a:t>
            </a:r>
            <a:r>
              <a:rPr lang="en-US" altLang="zh-CN" sz="2800" b="1" dirty="0">
                <a:solidFill>
                  <a:schemeClr val="bg1"/>
                </a:solidFill>
                <a:latin typeface="TimesNewRomanPSMT"/>
              </a:rPr>
              <a:t>.</a:t>
            </a:r>
            <a:endParaRPr lang="zh-CN" altLang="en-US" sz="2800" b="1" dirty="0">
              <a:solidFill>
                <a:schemeClr val="bg1"/>
              </a:solidFill>
            </a:endParaRPr>
          </a:p>
        </p:txBody>
      </p:sp>
    </p:spTree>
    <p:extLst>
      <p:ext uri="{BB962C8B-B14F-4D97-AF65-F5344CB8AC3E}">
        <p14:creationId xmlns:p14="http://schemas.microsoft.com/office/powerpoint/2010/main" val="189617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Patterns of Explanation Involving Activity System-Level Phenomena and Concepts</a:t>
            </a:r>
            <a:endParaRPr lang="zh-CN" altLang="en-US" b="1" dirty="0"/>
          </a:p>
        </p:txBody>
      </p:sp>
      <p:sp>
        <p:nvSpPr>
          <p:cNvPr id="3" name="内容占位符 2"/>
          <p:cNvSpPr>
            <a:spLocks noGrp="1"/>
          </p:cNvSpPr>
          <p:nvPr>
            <p:ph idx="1"/>
          </p:nvPr>
        </p:nvSpPr>
        <p:spPr>
          <a:xfrm>
            <a:off x="1005841" y="2812505"/>
            <a:ext cx="9862456" cy="3536044"/>
          </a:xfrm>
        </p:spPr>
        <p:txBody>
          <a:bodyPr>
            <a:normAutofit/>
          </a:bodyPr>
          <a:lstStyle/>
          <a:p>
            <a:pPr marL="0" indent="0">
              <a:buNone/>
            </a:pPr>
            <a:r>
              <a:rPr lang="en-US" altLang="zh-CN" sz="2800" dirty="0"/>
              <a:t>T</a:t>
            </a:r>
            <a:r>
              <a:rPr lang="en-US" altLang="zh-CN" sz="2800" dirty="0" smtClean="0"/>
              <a:t>hree different forms of the </a:t>
            </a:r>
            <a:r>
              <a:rPr lang="en-US" altLang="zh-CN" sz="2800" dirty="0"/>
              <a:t>process how learning </a:t>
            </a:r>
            <a:r>
              <a:rPr lang="en-US" altLang="zh-CN" sz="2800" dirty="0" smtClean="0"/>
              <a:t>happens are provided by the activity system. We can see these three different patterns in the next slides.</a:t>
            </a:r>
            <a:endParaRPr lang="zh-CN" altLang="en-US" sz="2800" dirty="0"/>
          </a:p>
        </p:txBody>
      </p:sp>
    </p:spTree>
    <p:extLst>
      <p:ext uri="{BB962C8B-B14F-4D97-AF65-F5344CB8AC3E}">
        <p14:creationId xmlns:p14="http://schemas.microsoft.com/office/powerpoint/2010/main" val="2520966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4954" y="391886"/>
            <a:ext cx="8761413" cy="1593668"/>
          </a:xfrm>
        </p:spPr>
        <p:txBody>
          <a:bodyPr>
            <a:normAutofit fontScale="90000"/>
          </a:bodyPr>
          <a:lstStyle/>
          <a:p>
            <a:pPr lvl="0" algn="ctr">
              <a:spcBef>
                <a:spcPts val="1000"/>
              </a:spcBef>
              <a:buClr>
                <a:srgbClr val="90C226"/>
              </a:buClr>
              <a:buSzPct val="80000"/>
            </a:pPr>
            <a:r>
              <a:rPr lang="en-US" altLang="zh-CN" b="1" dirty="0"/>
              <a:t>Pattern 1: Individual Learning Explained by </a:t>
            </a:r>
            <a:r>
              <a:rPr lang="en-US" altLang="zh-CN" b="1" dirty="0" smtClean="0"/>
              <a:t>System-Level Hypotheses</a:t>
            </a:r>
            <a:endParaRPr lang="zh-CN" altLang="en-US" dirty="0"/>
          </a:p>
        </p:txBody>
      </p:sp>
      <p:sp>
        <p:nvSpPr>
          <p:cNvPr id="3" name="内容占位符 2"/>
          <p:cNvSpPr>
            <a:spLocks noGrp="1"/>
          </p:cNvSpPr>
          <p:nvPr>
            <p:ph idx="1"/>
          </p:nvPr>
        </p:nvSpPr>
        <p:spPr>
          <a:xfrm>
            <a:off x="404950" y="3517457"/>
            <a:ext cx="4088674" cy="1737360"/>
          </a:xfrm>
        </p:spPr>
        <p:txBody>
          <a:bodyPr>
            <a:noAutofit/>
          </a:bodyPr>
          <a:lstStyle/>
          <a:p>
            <a:pPr marL="0" indent="0">
              <a:buNone/>
            </a:pPr>
            <a:r>
              <a:rPr lang="en-US" altLang="zh-CN" sz="2400" dirty="0" smtClean="0"/>
              <a:t>An individual participates in the activity and the improvement is noticed in the learner</a:t>
            </a:r>
            <a:endParaRPr lang="zh-CN" altLang="en-US" sz="2400" dirty="0"/>
          </a:p>
        </p:txBody>
      </p:sp>
      <p:pic>
        <p:nvPicPr>
          <p:cNvPr id="5" name="内容占位符 8"/>
          <p:cNvPicPr>
            <a:picLocks noChangeAspect="1"/>
          </p:cNvPicPr>
          <p:nvPr/>
        </p:nvPicPr>
        <p:blipFill>
          <a:blip r:embed="rId2"/>
          <a:stretch>
            <a:fillRect/>
          </a:stretch>
        </p:blipFill>
        <p:spPr>
          <a:xfrm>
            <a:off x="4720340" y="2795451"/>
            <a:ext cx="7262654" cy="3181372"/>
          </a:xfrm>
          <a:prstGeom prst="rect">
            <a:avLst/>
          </a:prstGeom>
        </p:spPr>
      </p:pic>
    </p:spTree>
    <p:extLst>
      <p:ext uri="{BB962C8B-B14F-4D97-AF65-F5344CB8AC3E}">
        <p14:creationId xmlns:p14="http://schemas.microsoft.com/office/powerpoint/2010/main" val="67142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334" y="916217"/>
            <a:ext cx="9900696" cy="943790"/>
          </a:xfrm>
        </p:spPr>
        <p:txBody>
          <a:bodyPr>
            <a:normAutofit fontScale="90000"/>
          </a:bodyPr>
          <a:lstStyle/>
          <a:p>
            <a:pPr algn="ctr"/>
            <a:r>
              <a:rPr lang="en-US" altLang="zh-CN" b="1" dirty="0"/>
              <a:t>Pattern 2. Explaining Changes in Activity Systems </a:t>
            </a:r>
            <a:r>
              <a:rPr lang="en-US" altLang="zh-CN" b="1" dirty="0" smtClean="0"/>
              <a:t/>
            </a:r>
            <a:br>
              <a:rPr lang="en-US" altLang="zh-CN" b="1" dirty="0" smtClean="0"/>
            </a:br>
            <a:r>
              <a:rPr lang="en-US" altLang="zh-CN" b="1" dirty="0" smtClean="0"/>
              <a:t>in </a:t>
            </a:r>
            <a:r>
              <a:rPr lang="en-US" altLang="zh-CN" b="1" dirty="0"/>
              <a:t>Terms of </a:t>
            </a:r>
            <a:r>
              <a:rPr lang="en-US" altLang="zh-CN" b="1" dirty="0" smtClean="0"/>
              <a:t>the Individual </a:t>
            </a:r>
            <a:r>
              <a:rPr lang="en-US" altLang="zh-CN" b="1" dirty="0"/>
              <a:t>Participants in the System</a:t>
            </a:r>
            <a:endParaRPr lang="zh-CN" altLang="en-US" dirty="0"/>
          </a:p>
        </p:txBody>
      </p:sp>
      <p:sp>
        <p:nvSpPr>
          <p:cNvPr id="3" name="内容占位符 2"/>
          <p:cNvSpPr>
            <a:spLocks noGrp="1"/>
          </p:cNvSpPr>
          <p:nvPr>
            <p:ph idx="1"/>
          </p:nvPr>
        </p:nvSpPr>
        <p:spPr>
          <a:xfrm>
            <a:off x="7184570" y="3401466"/>
            <a:ext cx="4689567" cy="1648731"/>
          </a:xfrm>
        </p:spPr>
        <p:txBody>
          <a:bodyPr>
            <a:noAutofit/>
          </a:bodyPr>
          <a:lstStyle/>
          <a:p>
            <a:pPr marL="0" indent="0">
              <a:buNone/>
            </a:pPr>
            <a:r>
              <a:rPr lang="en-US" altLang="zh-CN" sz="2400" dirty="0" smtClean="0"/>
              <a:t>Learning </a:t>
            </a:r>
            <a:r>
              <a:rPr lang="en-US" altLang="zh-CN" sz="2400" dirty="0"/>
              <a:t>is explained in terms of mental representations and behaviors of the participating </a:t>
            </a:r>
            <a:r>
              <a:rPr lang="en-US" altLang="zh-CN" sz="2400" dirty="0" smtClean="0"/>
              <a:t>individuals</a:t>
            </a:r>
            <a:endParaRPr lang="en-US" altLang="zh-CN" sz="2400" dirty="0"/>
          </a:p>
        </p:txBody>
      </p:sp>
      <p:pic>
        <p:nvPicPr>
          <p:cNvPr id="4" name="图片 3"/>
          <p:cNvPicPr>
            <a:picLocks noChangeAspect="1"/>
          </p:cNvPicPr>
          <p:nvPr/>
        </p:nvPicPr>
        <p:blipFill>
          <a:blip r:embed="rId2"/>
          <a:stretch>
            <a:fillRect/>
          </a:stretch>
        </p:blipFill>
        <p:spPr>
          <a:xfrm>
            <a:off x="677334" y="2701198"/>
            <a:ext cx="6399848" cy="3049268"/>
          </a:xfrm>
          <a:prstGeom prst="rect">
            <a:avLst/>
          </a:prstGeom>
        </p:spPr>
      </p:pic>
    </p:spTree>
    <p:extLst>
      <p:ext uri="{BB962C8B-B14F-4D97-AF65-F5344CB8AC3E}">
        <p14:creationId xmlns:p14="http://schemas.microsoft.com/office/powerpoint/2010/main" val="858276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7645" y="640079"/>
            <a:ext cx="9966961" cy="1280161"/>
          </a:xfrm>
        </p:spPr>
        <p:txBody>
          <a:bodyPr>
            <a:normAutofit fontScale="90000"/>
          </a:bodyPr>
          <a:lstStyle/>
          <a:p>
            <a:pPr algn="ctr"/>
            <a:r>
              <a:rPr lang="en-US" altLang="zh-CN" b="1" dirty="0"/>
              <a:t>Pattern 3: Activity System-Level Phenomena Explained </a:t>
            </a:r>
            <a:r>
              <a:rPr lang="en-US" altLang="zh-CN" b="1" dirty="0" smtClean="0"/>
              <a:t>by Hypotheses </a:t>
            </a:r>
            <a:r>
              <a:rPr lang="en-US" altLang="zh-CN" b="1" dirty="0"/>
              <a:t>of Activity System </a:t>
            </a:r>
            <a:r>
              <a:rPr lang="en-US" altLang="zh-CN" b="1" dirty="0" smtClean="0"/>
              <a:t>Properties</a:t>
            </a:r>
            <a:endParaRPr lang="zh-CN" altLang="en-US" dirty="0"/>
          </a:p>
        </p:txBody>
      </p:sp>
      <p:pic>
        <p:nvPicPr>
          <p:cNvPr id="5" name="图片 4"/>
          <p:cNvPicPr>
            <a:picLocks noChangeAspect="1"/>
          </p:cNvPicPr>
          <p:nvPr/>
        </p:nvPicPr>
        <p:blipFill>
          <a:blip r:embed="rId2"/>
          <a:stretch>
            <a:fillRect/>
          </a:stretch>
        </p:blipFill>
        <p:spPr>
          <a:xfrm>
            <a:off x="313780" y="2724016"/>
            <a:ext cx="6753225" cy="3514725"/>
          </a:xfrm>
          <a:prstGeom prst="rect">
            <a:avLst/>
          </a:prstGeom>
        </p:spPr>
      </p:pic>
      <p:sp>
        <p:nvSpPr>
          <p:cNvPr id="4" name="矩形 3"/>
          <p:cNvSpPr/>
          <p:nvPr/>
        </p:nvSpPr>
        <p:spPr>
          <a:xfrm>
            <a:off x="7067005" y="3788228"/>
            <a:ext cx="4650378" cy="1569660"/>
          </a:xfrm>
          <a:prstGeom prst="rect">
            <a:avLst/>
          </a:prstGeom>
        </p:spPr>
        <p:txBody>
          <a:bodyPr wrap="square">
            <a:spAutoFit/>
          </a:bodyPr>
          <a:lstStyle/>
          <a:p>
            <a:r>
              <a:rPr lang="en-US" altLang="zh-CN" sz="2400" dirty="0" smtClean="0">
                <a:latin typeface="+mj-lt"/>
              </a:rPr>
              <a:t>Cause and </a:t>
            </a:r>
            <a:r>
              <a:rPr lang="en-US" altLang="zh-CN" sz="2400" dirty="0">
                <a:latin typeface="+mj-lt"/>
              </a:rPr>
              <a:t>effect are both at the same level </a:t>
            </a:r>
            <a:r>
              <a:rPr lang="en-US" altLang="zh-CN" sz="2400" dirty="0" smtClean="0">
                <a:latin typeface="+mj-lt"/>
              </a:rPr>
              <a:t>of analysis so this pattern has horizontal form </a:t>
            </a:r>
            <a:endParaRPr lang="zh-CN" altLang="en-US" sz="2400" dirty="0">
              <a:latin typeface="+mj-lt"/>
            </a:endParaRPr>
          </a:p>
        </p:txBody>
      </p:sp>
    </p:spTree>
    <p:extLst>
      <p:ext uri="{BB962C8B-B14F-4D97-AF65-F5344CB8AC3E}">
        <p14:creationId xmlns:p14="http://schemas.microsoft.com/office/powerpoint/2010/main" val="428844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54955" y="4794069"/>
            <a:ext cx="5049902" cy="570710"/>
          </a:xfrm>
        </p:spPr>
        <p:txBody>
          <a:bodyPr/>
          <a:lstStyle/>
          <a:p>
            <a:pPr marL="0" indent="0">
              <a:buNone/>
            </a:pPr>
            <a:endParaRPr lang="en-US" altLang="zh-CN" b="1" dirty="0"/>
          </a:p>
          <a:p>
            <a:pPr marL="0" indent="0">
              <a:buNone/>
            </a:pPr>
            <a:endParaRPr lang="en-US" altLang="zh-CN" b="1" dirty="0" smtClean="0"/>
          </a:p>
          <a:p>
            <a:pPr marL="0" indent="0">
              <a:buNone/>
            </a:pPr>
            <a:endParaRPr lang="en-US" altLang="zh-CN" b="1" dirty="0"/>
          </a:p>
          <a:p>
            <a:pPr marL="0" indent="0">
              <a:buNone/>
            </a:pPr>
            <a:endParaRPr lang="en-US" altLang="zh-CN" b="1" dirty="0" smtClean="0"/>
          </a:p>
        </p:txBody>
      </p:sp>
      <p:sp>
        <p:nvSpPr>
          <p:cNvPr id="4" name="矩形 3"/>
          <p:cNvSpPr/>
          <p:nvPr/>
        </p:nvSpPr>
        <p:spPr>
          <a:xfrm>
            <a:off x="1031630" y="2726234"/>
            <a:ext cx="10070123" cy="2308324"/>
          </a:xfrm>
          <a:prstGeom prst="rect">
            <a:avLst/>
          </a:prstGeom>
        </p:spPr>
        <p:txBody>
          <a:bodyPr wrap="square">
            <a:spAutoFit/>
          </a:bodyPr>
          <a:lstStyle/>
          <a:p>
            <a:endParaRPr lang="en-US" altLang="zh-CN" sz="2400" dirty="0">
              <a:solidFill>
                <a:srgbClr val="000000"/>
              </a:solidFill>
              <a:latin typeface="+mj-lt"/>
            </a:endParaRPr>
          </a:p>
          <a:p>
            <a:r>
              <a:rPr lang="en-US" altLang="zh-CN" sz="2400" dirty="0" smtClean="0">
                <a:solidFill>
                  <a:srgbClr val="000000"/>
                </a:solidFill>
                <a:latin typeface="+mj-lt"/>
              </a:rPr>
              <a:t>Experimental </a:t>
            </a:r>
            <a:r>
              <a:rPr lang="en-US" altLang="zh-CN" sz="2400" dirty="0">
                <a:solidFill>
                  <a:srgbClr val="000000"/>
                </a:solidFill>
                <a:latin typeface="+mj-lt"/>
              </a:rPr>
              <a:t>cognitive </a:t>
            </a:r>
            <a:r>
              <a:rPr lang="en-US" altLang="zh-CN" sz="2400" dirty="0" smtClean="0">
                <a:solidFill>
                  <a:srgbClr val="000000"/>
                </a:solidFill>
                <a:latin typeface="+mj-lt"/>
              </a:rPr>
              <a:t>psychologists have mainly focus on learning concepts to studies of individuals in laboratories, engaged in the task of learning rules for classifying stimuli. In this section, settings of practice that are useful in conducting the community’s activities are emphasized</a:t>
            </a:r>
            <a:endParaRPr lang="zh-CN" altLang="en-US" sz="2400" dirty="0">
              <a:latin typeface="+mj-lt"/>
            </a:endParaRPr>
          </a:p>
        </p:txBody>
      </p:sp>
      <p:sp>
        <p:nvSpPr>
          <p:cNvPr id="5" name="矩形 4"/>
          <p:cNvSpPr/>
          <p:nvPr/>
        </p:nvSpPr>
        <p:spPr>
          <a:xfrm>
            <a:off x="2194560" y="1018903"/>
            <a:ext cx="7315199" cy="646331"/>
          </a:xfrm>
          <a:prstGeom prst="rect">
            <a:avLst/>
          </a:prstGeom>
        </p:spPr>
        <p:txBody>
          <a:bodyPr wrap="square">
            <a:spAutoFit/>
          </a:bodyPr>
          <a:lstStyle/>
          <a:p>
            <a:r>
              <a:rPr lang="en-US" altLang="zh-CN" sz="3600" b="1" dirty="0">
                <a:solidFill>
                  <a:schemeClr val="bg1"/>
                </a:solidFill>
              </a:rPr>
              <a:t>Learning Concepts in Activity</a:t>
            </a:r>
          </a:p>
        </p:txBody>
      </p:sp>
    </p:spTree>
    <p:extLst>
      <p:ext uri="{BB962C8B-B14F-4D97-AF65-F5344CB8AC3E}">
        <p14:creationId xmlns:p14="http://schemas.microsoft.com/office/powerpoint/2010/main" val="834965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PD Ratio and Stabilization</a:t>
            </a:r>
            <a:endParaRPr lang="zh-CN" altLang="en-US" dirty="0"/>
          </a:p>
        </p:txBody>
      </p:sp>
      <p:sp>
        <p:nvSpPr>
          <p:cNvPr id="3" name="内容占位符 2"/>
          <p:cNvSpPr>
            <a:spLocks noGrp="1"/>
          </p:cNvSpPr>
          <p:nvPr>
            <p:ph idx="1"/>
          </p:nvPr>
        </p:nvSpPr>
        <p:spPr>
          <a:xfrm>
            <a:off x="535578" y="2651761"/>
            <a:ext cx="11534502" cy="4101737"/>
          </a:xfrm>
        </p:spPr>
        <p:txBody>
          <a:bodyPr>
            <a:noAutofit/>
          </a:bodyPr>
          <a:lstStyle/>
          <a:p>
            <a:pPr marL="0" indent="0">
              <a:buNone/>
            </a:pPr>
            <a:r>
              <a:rPr lang="en-US" altLang="zh-CN" sz="2800" dirty="0" err="1" smtClean="0">
                <a:solidFill>
                  <a:schemeClr val="tx1"/>
                </a:solidFill>
                <a:latin typeface="+mj-lt"/>
              </a:rPr>
              <a:t>Cussins’s</a:t>
            </a:r>
            <a:r>
              <a:rPr lang="en-US" altLang="zh-CN" sz="2800" dirty="0" smtClean="0">
                <a:solidFill>
                  <a:schemeClr val="tx1"/>
                </a:solidFill>
                <a:latin typeface="+mj-lt"/>
              </a:rPr>
              <a:t> key </a:t>
            </a:r>
            <a:r>
              <a:rPr lang="en-US" altLang="zh-CN" sz="2800" dirty="0">
                <a:solidFill>
                  <a:schemeClr val="tx1"/>
                </a:solidFill>
                <a:latin typeface="+mj-lt"/>
              </a:rPr>
              <a:t>concepts are </a:t>
            </a:r>
            <a:r>
              <a:rPr lang="en-US" altLang="zh-CN" sz="2800" i="1" dirty="0">
                <a:solidFill>
                  <a:schemeClr val="tx1"/>
                </a:solidFill>
                <a:latin typeface="+mj-lt"/>
              </a:rPr>
              <a:t>perspective dependence (PD) </a:t>
            </a:r>
            <a:r>
              <a:rPr lang="en-US" altLang="zh-CN" sz="2800" dirty="0">
                <a:solidFill>
                  <a:schemeClr val="tx1"/>
                </a:solidFill>
                <a:latin typeface="+mj-lt"/>
              </a:rPr>
              <a:t>and </a:t>
            </a:r>
            <a:r>
              <a:rPr lang="en-US" altLang="zh-CN" sz="2800" i="1" dirty="0">
                <a:solidFill>
                  <a:schemeClr val="tx1"/>
                </a:solidFill>
                <a:latin typeface="+mj-lt"/>
              </a:rPr>
              <a:t>stabilization</a:t>
            </a:r>
            <a:r>
              <a:rPr lang="en-US" altLang="zh-CN" sz="2800" dirty="0" smtClean="0">
                <a:solidFill>
                  <a:schemeClr val="tx1"/>
                </a:solidFill>
                <a:latin typeface="+mj-lt"/>
              </a:rPr>
              <a:t>.</a:t>
            </a:r>
          </a:p>
          <a:p>
            <a:r>
              <a:rPr lang="en-US" altLang="zh-CN" sz="2800" i="1" dirty="0" smtClean="0">
                <a:solidFill>
                  <a:schemeClr val="tx1"/>
                </a:solidFill>
                <a:latin typeface="+mj-lt"/>
              </a:rPr>
              <a:t>Perspective </a:t>
            </a:r>
            <a:r>
              <a:rPr lang="en-US" altLang="zh-CN" sz="2800" i="1" dirty="0">
                <a:solidFill>
                  <a:schemeClr val="tx1"/>
                </a:solidFill>
                <a:latin typeface="+mj-lt"/>
              </a:rPr>
              <a:t>dependence (PD</a:t>
            </a:r>
            <a:r>
              <a:rPr lang="en-US" altLang="zh-CN" sz="2800" i="1" dirty="0" smtClean="0">
                <a:solidFill>
                  <a:schemeClr val="tx1"/>
                </a:solidFill>
                <a:latin typeface="+mj-lt"/>
              </a:rPr>
              <a:t>) is </a:t>
            </a:r>
            <a:r>
              <a:rPr lang="en-US" altLang="zh-CN" sz="2800" dirty="0" smtClean="0">
                <a:solidFill>
                  <a:schemeClr val="tx1"/>
                </a:solidFill>
                <a:latin typeface="+mj-lt"/>
              </a:rPr>
              <a:t>close </a:t>
            </a:r>
            <a:r>
              <a:rPr lang="en-US" altLang="zh-CN" sz="2800" dirty="0">
                <a:solidFill>
                  <a:schemeClr val="tx1"/>
                </a:solidFill>
                <a:latin typeface="+mj-lt"/>
              </a:rPr>
              <a:t>to </a:t>
            </a:r>
            <a:r>
              <a:rPr lang="en-US" altLang="zh-CN" sz="2800" dirty="0" smtClean="0">
                <a:solidFill>
                  <a:schemeClr val="tx1"/>
                </a:solidFill>
                <a:latin typeface="+mj-lt"/>
              </a:rPr>
              <a:t>zero, for example,  when a person </a:t>
            </a:r>
            <a:r>
              <a:rPr lang="en-US" altLang="zh-CN" sz="2800" dirty="0">
                <a:solidFill>
                  <a:schemeClr val="tx1"/>
                </a:solidFill>
                <a:latin typeface="+mj-lt"/>
              </a:rPr>
              <a:t>is completely unable to find his or her way to any desired location in the </a:t>
            </a:r>
            <a:r>
              <a:rPr lang="en-US" altLang="zh-CN" sz="2800" dirty="0" smtClean="0">
                <a:solidFill>
                  <a:schemeClr val="tx1"/>
                </a:solidFill>
                <a:latin typeface="+mj-lt"/>
              </a:rPr>
              <a:t>territory. </a:t>
            </a:r>
          </a:p>
          <a:p>
            <a:r>
              <a:rPr lang="en-US" altLang="zh-CN" sz="2800" dirty="0" smtClean="0">
                <a:solidFill>
                  <a:srgbClr val="000000"/>
                </a:solidFill>
                <a:latin typeface="+mj-lt"/>
              </a:rPr>
              <a:t>Stabilization </a:t>
            </a:r>
            <a:r>
              <a:rPr lang="en-US" altLang="zh-CN" sz="2800" dirty="0">
                <a:solidFill>
                  <a:srgbClr val="000000"/>
                </a:solidFill>
                <a:latin typeface="+mj-lt"/>
              </a:rPr>
              <a:t>is often achieved by </a:t>
            </a:r>
            <a:r>
              <a:rPr lang="en-US" altLang="zh-CN" sz="2800" i="1" dirty="0">
                <a:solidFill>
                  <a:srgbClr val="000000"/>
                </a:solidFill>
                <a:latin typeface="+mj-lt"/>
              </a:rPr>
              <a:t>naming</a:t>
            </a:r>
            <a:r>
              <a:rPr lang="en-US" altLang="zh-CN" sz="2800" dirty="0">
                <a:solidFill>
                  <a:srgbClr val="000000"/>
                </a:solidFill>
                <a:latin typeface="+mj-lt"/>
              </a:rPr>
              <a:t>, that is, imposing </a:t>
            </a:r>
            <a:r>
              <a:rPr lang="en-US" altLang="zh-CN" sz="2800" dirty="0" smtClean="0">
                <a:solidFill>
                  <a:srgbClr val="000000"/>
                </a:solidFill>
                <a:latin typeface="+mj-lt"/>
              </a:rPr>
              <a:t>a linguistic </a:t>
            </a:r>
            <a:r>
              <a:rPr lang="en-US" altLang="zh-CN" sz="2800" dirty="0">
                <a:solidFill>
                  <a:srgbClr val="000000"/>
                </a:solidFill>
                <a:latin typeface="+mj-lt"/>
              </a:rPr>
              <a:t>structure on </a:t>
            </a:r>
            <a:r>
              <a:rPr lang="en-US" altLang="zh-CN" sz="2800" dirty="0" smtClean="0">
                <a:solidFill>
                  <a:srgbClr val="000000"/>
                </a:solidFill>
                <a:latin typeface="+mj-lt"/>
              </a:rPr>
              <a:t>experience.</a:t>
            </a:r>
            <a:endParaRPr lang="zh-CN" altLang="en-US" sz="2800" dirty="0">
              <a:latin typeface="+mj-lt"/>
            </a:endParaRPr>
          </a:p>
        </p:txBody>
      </p:sp>
    </p:spTree>
    <p:extLst>
      <p:ext uri="{BB962C8B-B14F-4D97-AF65-F5344CB8AC3E}">
        <p14:creationId xmlns:p14="http://schemas.microsoft.com/office/powerpoint/2010/main" val="1063247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5873" y="960605"/>
            <a:ext cx="9729133" cy="1103326"/>
          </a:xfrm>
        </p:spPr>
        <p:txBody>
          <a:bodyPr/>
          <a:lstStyle/>
          <a:p>
            <a:pPr algn="ctr"/>
            <a:r>
              <a:rPr lang="en-US" altLang="zh-CN" dirty="0"/>
              <a:t>Generality as high PD ratio and high stabilization (</a:t>
            </a:r>
            <a:r>
              <a:rPr lang="en-US" altLang="zh-CN" dirty="0" err="1"/>
              <a:t>Cussins</a:t>
            </a:r>
            <a:r>
              <a:rPr lang="en-US" altLang="zh-CN" dirty="0"/>
              <a:t>, 1992, p. 683).</a:t>
            </a:r>
            <a:r>
              <a:rPr lang="zh-CN" altLang="en-US" dirty="0"/>
              <a:t/>
            </a:r>
            <a:br>
              <a:rPr lang="zh-CN" altLang="en-US" dirty="0"/>
            </a:br>
            <a:endParaRPr lang="zh-CN" altLang="en-US" dirty="0"/>
          </a:p>
        </p:txBody>
      </p:sp>
      <p:pic>
        <p:nvPicPr>
          <p:cNvPr id="4" name="内容占位符 3"/>
          <p:cNvPicPr>
            <a:picLocks noGrp="1" noChangeAspect="1"/>
          </p:cNvPicPr>
          <p:nvPr>
            <p:ph idx="1"/>
          </p:nvPr>
        </p:nvPicPr>
        <p:blipFill>
          <a:blip r:embed="rId2"/>
          <a:stretch>
            <a:fillRect/>
          </a:stretch>
        </p:blipFill>
        <p:spPr>
          <a:xfrm>
            <a:off x="735873" y="2428450"/>
            <a:ext cx="5207726" cy="4167859"/>
          </a:xfrm>
          <a:prstGeom prst="rect">
            <a:avLst/>
          </a:prstGeom>
        </p:spPr>
      </p:pic>
      <p:sp>
        <p:nvSpPr>
          <p:cNvPr id="3" name="矩形 2"/>
          <p:cNvSpPr/>
          <p:nvPr/>
        </p:nvSpPr>
        <p:spPr>
          <a:xfrm>
            <a:off x="6620526" y="3631474"/>
            <a:ext cx="5055660" cy="1841863"/>
          </a:xfrm>
          <a:prstGeom prst="rect">
            <a:avLst/>
          </a:prstGeom>
        </p:spPr>
        <p:txBody>
          <a:bodyPr wrap="square">
            <a:spAutoFit/>
          </a:bodyPr>
          <a:lstStyle/>
          <a:p>
            <a:r>
              <a:rPr lang="en-US" altLang="zh-CN" sz="2800" dirty="0">
                <a:solidFill>
                  <a:srgbClr val="000000"/>
                </a:solidFill>
                <a:latin typeface="+mj-lt"/>
              </a:rPr>
              <a:t>D</a:t>
            </a:r>
            <a:r>
              <a:rPr lang="en-US" altLang="zh-CN" sz="2800" dirty="0" smtClean="0">
                <a:solidFill>
                  <a:srgbClr val="000000"/>
                </a:solidFill>
                <a:latin typeface="+mj-lt"/>
              </a:rPr>
              <a:t>emonstrates </a:t>
            </a:r>
            <a:r>
              <a:rPr lang="en-US" altLang="zh-CN" sz="2800" dirty="0">
                <a:solidFill>
                  <a:srgbClr val="000000"/>
                </a:solidFill>
                <a:latin typeface="+mj-lt"/>
              </a:rPr>
              <a:t>that</a:t>
            </a:r>
          </a:p>
          <a:p>
            <a:r>
              <a:rPr lang="en-US" altLang="zh-CN" sz="2800" dirty="0">
                <a:solidFill>
                  <a:srgbClr val="000000"/>
                </a:solidFill>
                <a:latin typeface="+mj-lt"/>
              </a:rPr>
              <a:t>concepts emerge when the PD ratio is high and stabilization is high.</a:t>
            </a:r>
            <a:endParaRPr lang="zh-CN" altLang="en-US" sz="2800" dirty="0">
              <a:latin typeface="+mj-lt"/>
            </a:endParaRPr>
          </a:p>
        </p:txBody>
      </p:sp>
    </p:spTree>
    <p:extLst>
      <p:ext uri="{BB962C8B-B14F-4D97-AF65-F5344CB8AC3E}">
        <p14:creationId xmlns:p14="http://schemas.microsoft.com/office/powerpoint/2010/main" val="388435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59902" y="1078171"/>
            <a:ext cx="8761413" cy="706964"/>
          </a:xfrm>
        </p:spPr>
        <p:txBody>
          <a:bodyPr/>
          <a:lstStyle/>
          <a:p>
            <a:pPr algn="ctr"/>
            <a:r>
              <a:rPr lang="en-US" altLang="zh-CN" sz="4800" b="1" dirty="0" smtClean="0"/>
              <a:t>Content</a:t>
            </a:r>
            <a:endParaRPr lang="zh-CN" altLang="en-US" sz="4800" b="1" dirty="0"/>
          </a:p>
        </p:txBody>
      </p:sp>
      <p:sp>
        <p:nvSpPr>
          <p:cNvPr id="3" name="内容占位符 2"/>
          <p:cNvSpPr>
            <a:spLocks noGrp="1"/>
          </p:cNvSpPr>
          <p:nvPr>
            <p:ph idx="1"/>
          </p:nvPr>
        </p:nvSpPr>
        <p:spPr>
          <a:xfrm>
            <a:off x="744584" y="2377440"/>
            <a:ext cx="10855234" cy="4232366"/>
          </a:xfrm>
        </p:spPr>
        <p:txBody>
          <a:bodyPr>
            <a:normAutofit/>
          </a:bodyPr>
          <a:lstStyle/>
          <a:p>
            <a:pPr>
              <a:buFont typeface="+mj-lt"/>
              <a:buAutoNum type="arabicPeriod"/>
            </a:pPr>
            <a:r>
              <a:rPr lang="en-US" altLang="zh-CN" sz="2800" dirty="0" smtClean="0">
                <a:solidFill>
                  <a:schemeClr val="tx1"/>
                </a:solidFill>
              </a:rPr>
              <a:t>Definition </a:t>
            </a:r>
            <a:r>
              <a:rPr lang="en-US" altLang="zh-CN" sz="2800" dirty="0">
                <a:solidFill>
                  <a:schemeClr val="tx1"/>
                </a:solidFill>
              </a:rPr>
              <a:t>of Learning in </a:t>
            </a:r>
            <a:r>
              <a:rPr lang="en-US" altLang="zh-CN" sz="2800" dirty="0" smtClean="0">
                <a:solidFill>
                  <a:schemeClr val="tx1"/>
                </a:solidFill>
              </a:rPr>
              <a:t>Activity</a:t>
            </a:r>
          </a:p>
          <a:p>
            <a:pPr>
              <a:buFont typeface="+mj-lt"/>
              <a:buAutoNum type="arabicPeriod"/>
            </a:pPr>
            <a:r>
              <a:rPr lang="en-US" altLang="zh-CN" sz="2800" dirty="0">
                <a:solidFill>
                  <a:schemeClr val="tx1"/>
                </a:solidFill>
              </a:rPr>
              <a:t>Perspectives that Theorize Activity Systems</a:t>
            </a:r>
          </a:p>
          <a:p>
            <a:pPr>
              <a:buFont typeface="+mj-lt"/>
              <a:buAutoNum type="arabicPeriod"/>
            </a:pPr>
            <a:r>
              <a:rPr lang="en-US" altLang="zh-CN" sz="2800" dirty="0" smtClean="0">
                <a:solidFill>
                  <a:schemeClr val="tx1"/>
                </a:solidFill>
              </a:rPr>
              <a:t>Framework </a:t>
            </a:r>
            <a:r>
              <a:rPr lang="en-US" altLang="zh-CN" sz="2800" dirty="0">
                <a:solidFill>
                  <a:schemeClr val="tx1"/>
                </a:solidFill>
              </a:rPr>
              <a:t>for Analyzing System-Level Activity and </a:t>
            </a:r>
            <a:r>
              <a:rPr lang="en-US" altLang="zh-CN" sz="2800" dirty="0" smtClean="0">
                <a:solidFill>
                  <a:schemeClr val="tx1"/>
                </a:solidFill>
              </a:rPr>
              <a:t>Learning</a:t>
            </a:r>
          </a:p>
          <a:p>
            <a:pPr>
              <a:buFont typeface="+mj-lt"/>
              <a:buAutoNum type="arabicPeriod"/>
            </a:pPr>
            <a:r>
              <a:rPr lang="en-US" altLang="zh-CN" sz="2800" dirty="0">
                <a:solidFill>
                  <a:schemeClr val="tx1"/>
                </a:solidFill>
              </a:rPr>
              <a:t>Patterns of Explanation Involving Activity System-Level Phenomena and </a:t>
            </a:r>
            <a:r>
              <a:rPr lang="en-US" altLang="zh-CN" sz="2800" dirty="0" smtClean="0">
                <a:solidFill>
                  <a:schemeClr val="tx1"/>
                </a:solidFill>
              </a:rPr>
              <a:t>Concepts </a:t>
            </a:r>
          </a:p>
          <a:p>
            <a:pPr>
              <a:buFont typeface="+mj-lt"/>
              <a:buAutoNum type="arabicPeriod"/>
            </a:pPr>
            <a:r>
              <a:rPr lang="en-US" altLang="zh-CN" sz="2800" dirty="0" smtClean="0">
                <a:solidFill>
                  <a:schemeClr val="tx1"/>
                </a:solidFill>
              </a:rPr>
              <a:t>Learning </a:t>
            </a:r>
            <a:r>
              <a:rPr lang="en-US" altLang="zh-CN" sz="2800" dirty="0">
                <a:solidFill>
                  <a:schemeClr val="tx1"/>
                </a:solidFill>
              </a:rPr>
              <a:t>Concepts in </a:t>
            </a:r>
            <a:r>
              <a:rPr lang="en-US" altLang="zh-CN" sz="2800" dirty="0" smtClean="0">
                <a:solidFill>
                  <a:schemeClr val="tx1"/>
                </a:solidFill>
              </a:rPr>
              <a:t>Activity</a:t>
            </a:r>
          </a:p>
          <a:p>
            <a:pPr>
              <a:buFont typeface="+mj-lt"/>
              <a:buAutoNum type="arabicPeriod"/>
            </a:pPr>
            <a:r>
              <a:rPr lang="en-US" altLang="zh-CN" sz="2800" dirty="0" smtClean="0">
                <a:solidFill>
                  <a:schemeClr val="tx1"/>
                </a:solidFill>
              </a:rPr>
              <a:t>Conclusion                                                                       </a:t>
            </a:r>
            <a:r>
              <a:rPr lang="en-US" altLang="zh-CN" b="1" dirty="0" smtClean="0">
                <a:solidFill>
                  <a:schemeClr val="tx1"/>
                </a:solidFill>
              </a:rPr>
              <a:t>                    </a:t>
            </a:r>
            <a:r>
              <a:rPr lang="en-US" altLang="zh-CN" dirty="0" smtClean="0">
                <a:solidFill>
                  <a:schemeClr val="tx1"/>
                </a:solidFill>
              </a:rPr>
              <a:t>                                                                                                                                                                                                                                                                                                                                                                                                                                                                                                                                                                                                                                                                                                                                                                                                                                                                                                                                                                                                                                                                                                                                                                                                                                                                                                                                                                                                                                                                                                                                                                                                                                                                                                                                                                                                                                                                                                                                                                                                                                                                                                                                                                                                                                                                                                                                                                                                                                                                                                                                                                                                                                                                                                                                                                                                                                                                                                                                                                                                                                                                                                                                                                                                                                                                                                                                                                                                                                                                                                                                                                                                                                                                                                                                                                                                                                                                                                                                                                                                                                                                                                                                                                                                                                                                                                                                                                                                                                                                                                                                                                                                                                                                                                                                                                                                                                                                                                                                                                                                                                                                                                                                                                                                                                                                                                                                                                                                                                                                                                                                                                                                                                                                                                                                                                                                                                                                                                                                                                                                                                                                                                                                                                                                                                                                                                                                                                                                                                                                                                                                                                                                                                                                                                                                                                                                                                                                                                                                                                                                                                                                                                                                                                                         </a:t>
            </a:r>
            <a:endParaRPr lang="zh-CN" altLang="en-US" dirty="0">
              <a:solidFill>
                <a:schemeClr val="tx1"/>
              </a:solidFill>
            </a:endParaRPr>
          </a:p>
        </p:txBody>
      </p:sp>
    </p:spTree>
    <p:extLst>
      <p:ext uri="{BB962C8B-B14F-4D97-AF65-F5344CB8AC3E}">
        <p14:creationId xmlns:p14="http://schemas.microsoft.com/office/powerpoint/2010/main" val="3936098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3330" y="986731"/>
            <a:ext cx="8761413" cy="706964"/>
          </a:xfrm>
        </p:spPr>
        <p:txBody>
          <a:bodyPr/>
          <a:lstStyle/>
          <a:p>
            <a:pPr algn="ctr"/>
            <a:r>
              <a:rPr lang="en-US" altLang="zh-CN" sz="4000" b="1" dirty="0" smtClean="0"/>
              <a:t>Conclusion</a:t>
            </a:r>
            <a:endParaRPr lang="zh-CN" altLang="en-US" sz="4000" dirty="0"/>
          </a:p>
        </p:txBody>
      </p:sp>
      <p:sp>
        <p:nvSpPr>
          <p:cNvPr id="3" name="内容占位符 2"/>
          <p:cNvSpPr>
            <a:spLocks noGrp="1"/>
          </p:cNvSpPr>
          <p:nvPr>
            <p:ph idx="1"/>
          </p:nvPr>
        </p:nvSpPr>
        <p:spPr>
          <a:xfrm>
            <a:off x="793151" y="2461510"/>
            <a:ext cx="10847864" cy="3927567"/>
          </a:xfrm>
        </p:spPr>
        <p:txBody>
          <a:bodyPr>
            <a:noAutofit/>
          </a:bodyPr>
          <a:lstStyle/>
          <a:p>
            <a:pPr marL="0" indent="0">
              <a:buNone/>
            </a:pPr>
            <a:r>
              <a:rPr lang="en-US" altLang="zh-CN" sz="2800" dirty="0" smtClean="0"/>
              <a:t>To sum up, activity system is facing new challenges and possibilities and further theoretical and methodological development or improvement are required.</a:t>
            </a:r>
          </a:p>
          <a:p>
            <a:pPr marL="0" indent="0">
              <a:buNone/>
            </a:pPr>
            <a:r>
              <a:rPr lang="en-US" altLang="zh-CN" sz="2800" dirty="0" smtClean="0"/>
              <a:t>Focusing on activity learning, three patterns of explanation are identified and conducting studies that bring together these three patterns will be quite tough question.</a:t>
            </a:r>
          </a:p>
          <a:p>
            <a:pPr marL="0" indent="0">
              <a:buNone/>
            </a:pPr>
            <a:r>
              <a:rPr lang="en-US" altLang="zh-CN" sz="2800" dirty="0" smtClean="0"/>
              <a:t>Finally, relationship between object and context and the ways of learning are mentioned here. </a:t>
            </a:r>
          </a:p>
          <a:p>
            <a:pPr marL="0" indent="0">
              <a:buNone/>
            </a:pPr>
            <a:endParaRPr lang="en-US" altLang="zh-CN" sz="2800" dirty="0" smtClean="0"/>
          </a:p>
        </p:txBody>
      </p:sp>
    </p:spTree>
    <p:extLst>
      <p:ext uri="{BB962C8B-B14F-4D97-AF65-F5344CB8AC3E}">
        <p14:creationId xmlns:p14="http://schemas.microsoft.com/office/powerpoint/2010/main" val="99886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45877" y="2967334"/>
            <a:ext cx="5134708"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40254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sz="4000" b="1" dirty="0">
                <a:solidFill>
                  <a:schemeClr val="bg1"/>
                </a:solidFill>
              </a:rPr>
              <a:t>Definition of Learning in Activity</a:t>
            </a:r>
          </a:p>
        </p:txBody>
      </p:sp>
      <p:sp>
        <p:nvSpPr>
          <p:cNvPr id="3" name="内容占位符 2"/>
          <p:cNvSpPr>
            <a:spLocks noGrp="1"/>
          </p:cNvSpPr>
          <p:nvPr>
            <p:ph idx="1"/>
          </p:nvPr>
        </p:nvSpPr>
        <p:spPr>
          <a:xfrm>
            <a:off x="979713" y="2472871"/>
            <a:ext cx="10554789" cy="3549106"/>
          </a:xfrm>
        </p:spPr>
        <p:txBody>
          <a:bodyPr>
            <a:noAutofit/>
          </a:bodyPr>
          <a:lstStyle/>
          <a:p>
            <a:pPr>
              <a:buFont typeface="Wingdings" panose="05000000000000000000" pitchFamily="2" charset="2"/>
              <a:buChar char="l"/>
            </a:pPr>
            <a:r>
              <a:rPr lang="en-US" altLang="zh-CN" sz="2400" dirty="0" smtClean="0">
                <a:solidFill>
                  <a:schemeClr val="tx1"/>
                </a:solidFill>
              </a:rPr>
              <a:t>Processing and Applying Information</a:t>
            </a:r>
          </a:p>
          <a:p>
            <a:pPr marL="0" indent="0">
              <a:buNone/>
            </a:pPr>
            <a:r>
              <a:rPr lang="en-US" altLang="zh-CN" sz="2400" dirty="0"/>
              <a:t>	</a:t>
            </a:r>
            <a:r>
              <a:rPr lang="en-US" altLang="zh-CN" sz="2400" dirty="0" smtClean="0"/>
              <a:t>Students are involved in activity to discover process and apply 	information</a:t>
            </a:r>
          </a:p>
          <a:p>
            <a:pPr>
              <a:buFont typeface="Wingdings" panose="05000000000000000000" pitchFamily="2" charset="2"/>
              <a:buChar char="l"/>
            </a:pPr>
            <a:r>
              <a:rPr lang="en-US" altLang="zh-CN" sz="2400" dirty="0" smtClean="0">
                <a:solidFill>
                  <a:schemeClr val="tx1"/>
                </a:solidFill>
              </a:rPr>
              <a:t>Motivating the students </a:t>
            </a:r>
          </a:p>
          <a:p>
            <a:pPr marL="0" indent="0">
              <a:buNone/>
            </a:pPr>
            <a:r>
              <a:rPr lang="en-US" altLang="zh-CN" sz="2400" dirty="0"/>
              <a:t>	</a:t>
            </a:r>
            <a:r>
              <a:rPr lang="en-US" altLang="zh-CN" sz="2400" dirty="0" smtClean="0"/>
              <a:t>Motivate students to solve problems in ways that are authentic 	during the activity</a:t>
            </a:r>
          </a:p>
          <a:p>
            <a:pPr>
              <a:buFont typeface="Wingdings" panose="05000000000000000000" pitchFamily="2" charset="2"/>
              <a:buChar char="l"/>
            </a:pPr>
            <a:r>
              <a:rPr lang="en-US" altLang="zh-CN" sz="2400" dirty="0" smtClean="0">
                <a:solidFill>
                  <a:schemeClr val="tx1"/>
                </a:solidFill>
              </a:rPr>
              <a:t>Stimulating thinking</a:t>
            </a:r>
          </a:p>
          <a:p>
            <a:pPr marL="0" indent="0">
              <a:buNone/>
            </a:pPr>
            <a:r>
              <a:rPr lang="en-US" altLang="zh-CN" sz="2400" dirty="0"/>
              <a:t>	</a:t>
            </a:r>
            <a:r>
              <a:rPr lang="en-US" altLang="zh-CN" sz="2400" dirty="0" smtClean="0"/>
              <a:t>Make students to consider and go through the facts and details</a:t>
            </a:r>
            <a:endParaRPr lang="zh-CN" altLang="en-US" sz="2400" dirty="0"/>
          </a:p>
        </p:txBody>
      </p:sp>
    </p:spTree>
    <p:extLst>
      <p:ext uri="{BB962C8B-B14F-4D97-AF65-F5344CB8AC3E}">
        <p14:creationId xmlns:p14="http://schemas.microsoft.com/office/powerpoint/2010/main" val="69385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What is </a:t>
            </a:r>
            <a:r>
              <a:rPr lang="en-US" altLang="zh-CN" smtClean="0"/>
              <a:t>activity learning</a:t>
            </a:r>
            <a:endParaRPr lang="zh-CN" altLang="en-US" dirty="0"/>
          </a:p>
        </p:txBody>
      </p:sp>
      <p:pic>
        <p:nvPicPr>
          <p:cNvPr id="4" name="内容占位符 3"/>
          <p:cNvPicPr>
            <a:picLocks noGrp="1" noChangeAspect="1"/>
          </p:cNvPicPr>
          <p:nvPr>
            <p:ph idx="1"/>
          </p:nvPr>
        </p:nvPicPr>
        <p:blipFill>
          <a:blip r:embed="rId2"/>
          <a:stretch>
            <a:fillRect/>
          </a:stretch>
        </p:blipFill>
        <p:spPr>
          <a:xfrm>
            <a:off x="252485" y="2298208"/>
            <a:ext cx="7090497" cy="4468352"/>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731" y="3071446"/>
            <a:ext cx="4234961" cy="338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287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800" dirty="0" smtClean="0"/>
              <a:t>Activity system can be…</a:t>
            </a:r>
            <a:endParaRPr lang="zh-CN" altLang="en-US" sz="4800" dirty="0"/>
          </a:p>
        </p:txBody>
      </p:sp>
      <p:sp>
        <p:nvSpPr>
          <p:cNvPr id="3" name="内容占位符 2"/>
          <p:cNvSpPr>
            <a:spLocks noGrp="1"/>
          </p:cNvSpPr>
          <p:nvPr>
            <p:ph idx="1"/>
          </p:nvPr>
        </p:nvSpPr>
        <p:spPr>
          <a:xfrm>
            <a:off x="1350896" y="3148148"/>
            <a:ext cx="9517401" cy="2899954"/>
          </a:xfrm>
        </p:spPr>
        <p:txBody>
          <a:bodyPr>
            <a:noAutofit/>
          </a:bodyPr>
          <a:lstStyle/>
          <a:p>
            <a:pPr>
              <a:buFont typeface="Wingdings" panose="05000000000000000000" pitchFamily="2" charset="2"/>
              <a:buChar char="l"/>
            </a:pPr>
            <a:r>
              <a:rPr lang="en-US" altLang="zh-CN" sz="2800" dirty="0" smtClean="0"/>
              <a:t>As large as a classroom of students with a teacher </a:t>
            </a:r>
          </a:p>
          <a:p>
            <a:pPr>
              <a:buFont typeface="Wingdings" panose="05000000000000000000" pitchFamily="2" charset="2"/>
              <a:buChar char="l"/>
            </a:pPr>
            <a:r>
              <a:rPr lang="en-US" altLang="zh-CN" sz="2800" dirty="0" smtClean="0"/>
              <a:t>As small as a single, individual interacting with some text or a computer program </a:t>
            </a:r>
          </a:p>
          <a:p>
            <a:pPr marL="0" indent="0">
              <a:buNone/>
            </a:pPr>
            <a:endParaRPr lang="zh-CN" altLang="en-US" sz="2800" dirty="0"/>
          </a:p>
        </p:txBody>
      </p:sp>
    </p:spTree>
    <p:extLst>
      <p:ext uri="{BB962C8B-B14F-4D97-AF65-F5344CB8AC3E}">
        <p14:creationId xmlns:p14="http://schemas.microsoft.com/office/powerpoint/2010/main" val="175106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79714" y="2719191"/>
            <a:ext cx="10829109" cy="3524854"/>
          </a:xfrm>
        </p:spPr>
        <p:txBody>
          <a:bodyPr>
            <a:noAutofit/>
          </a:bodyPr>
          <a:lstStyle/>
          <a:p>
            <a:r>
              <a:rPr lang="en-US" altLang="zh-CN" sz="2800" dirty="0" smtClean="0"/>
              <a:t>cultural-historical activity theory (e.g., </a:t>
            </a:r>
            <a:r>
              <a:rPr lang="en-US" altLang="zh-CN" sz="2800" dirty="0" err="1" smtClean="0"/>
              <a:t>Engeström</a:t>
            </a:r>
            <a:r>
              <a:rPr lang="en-US" altLang="zh-CN" sz="2800" dirty="0" smtClean="0"/>
              <a:t>, 1987), </a:t>
            </a:r>
          </a:p>
          <a:p>
            <a:r>
              <a:rPr lang="en-US" altLang="zh-CN" sz="2800" dirty="0" smtClean="0"/>
              <a:t>situated </a:t>
            </a:r>
            <a:r>
              <a:rPr lang="en-US" altLang="zh-CN" sz="2800" dirty="0"/>
              <a:t>learning (Lave &amp; Wenger, 1991), </a:t>
            </a:r>
            <a:endParaRPr lang="en-US" altLang="zh-CN" sz="2800" dirty="0" smtClean="0"/>
          </a:p>
          <a:p>
            <a:r>
              <a:rPr lang="en-US" altLang="zh-CN" sz="2800" dirty="0" smtClean="0"/>
              <a:t>situated action (</a:t>
            </a:r>
            <a:r>
              <a:rPr lang="en-US" altLang="zh-CN" sz="2800" dirty="0" err="1" smtClean="0"/>
              <a:t>Suchman</a:t>
            </a:r>
            <a:r>
              <a:rPr lang="en-US" altLang="zh-CN" sz="2800" dirty="0"/>
              <a:t>, 1987), </a:t>
            </a:r>
            <a:endParaRPr lang="en-US" altLang="zh-CN" sz="2800" dirty="0" smtClean="0"/>
          </a:p>
          <a:p>
            <a:r>
              <a:rPr lang="en-US" altLang="zh-CN" sz="2800" dirty="0" smtClean="0"/>
              <a:t>distributed </a:t>
            </a:r>
            <a:r>
              <a:rPr lang="en-US" altLang="zh-CN" sz="2800" dirty="0"/>
              <a:t>cognition (Hutchins &amp; </a:t>
            </a:r>
            <a:r>
              <a:rPr lang="en-US" altLang="zh-CN" sz="2800" dirty="0" err="1"/>
              <a:t>Klauson</a:t>
            </a:r>
            <a:r>
              <a:rPr lang="en-US" altLang="zh-CN" sz="2800" dirty="0"/>
              <a:t>, 1998</a:t>
            </a:r>
            <a:r>
              <a:rPr lang="en-US" altLang="zh-CN" sz="2800" dirty="0" smtClean="0"/>
              <a:t>),</a:t>
            </a:r>
          </a:p>
          <a:p>
            <a:r>
              <a:rPr lang="en-US" altLang="zh-CN" sz="2800" dirty="0" smtClean="0"/>
              <a:t>cultural psychology (Cole</a:t>
            </a:r>
            <a:r>
              <a:rPr lang="en-US" altLang="zh-CN" sz="2800" dirty="0"/>
              <a:t>, 1996; </a:t>
            </a:r>
            <a:r>
              <a:rPr lang="en-US" altLang="zh-CN" sz="2800" dirty="0" err="1"/>
              <a:t>Rogoff</a:t>
            </a:r>
            <a:r>
              <a:rPr lang="en-US" altLang="zh-CN" sz="2800" dirty="0"/>
              <a:t>, 2003</a:t>
            </a:r>
            <a:r>
              <a:rPr lang="en-US" altLang="zh-CN" sz="2000" dirty="0"/>
              <a:t>).</a:t>
            </a:r>
            <a:endParaRPr lang="zh-CN" altLang="en-US" sz="2000" dirty="0"/>
          </a:p>
        </p:txBody>
      </p:sp>
      <p:sp>
        <p:nvSpPr>
          <p:cNvPr id="4" name="内容占位符 2"/>
          <p:cNvSpPr txBox="1">
            <a:spLocks/>
          </p:cNvSpPr>
          <p:nvPr/>
        </p:nvSpPr>
        <p:spPr>
          <a:xfrm>
            <a:off x="1417563" y="796834"/>
            <a:ext cx="9163351" cy="116259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endParaRPr lang="zh-CN" altLang="en-US" dirty="0"/>
          </a:p>
        </p:txBody>
      </p:sp>
      <p:sp>
        <p:nvSpPr>
          <p:cNvPr id="2" name="矩形 1"/>
          <p:cNvSpPr/>
          <p:nvPr/>
        </p:nvSpPr>
        <p:spPr>
          <a:xfrm>
            <a:off x="1417563" y="796834"/>
            <a:ext cx="8647611" cy="1323439"/>
          </a:xfrm>
          <a:prstGeom prst="rect">
            <a:avLst/>
          </a:prstGeom>
        </p:spPr>
        <p:txBody>
          <a:bodyPr wrap="square">
            <a:spAutoFit/>
          </a:bodyPr>
          <a:lstStyle/>
          <a:p>
            <a:pPr algn="ctr"/>
            <a:r>
              <a:rPr lang="en-US" altLang="zh-CN" sz="4000" b="1" dirty="0">
                <a:solidFill>
                  <a:schemeClr val="bg1"/>
                </a:solidFill>
              </a:rPr>
              <a:t>Perspectives that Theorize Activity Systems</a:t>
            </a:r>
            <a:endParaRPr lang="zh-CN" altLang="en-US" sz="4000" b="1" dirty="0">
              <a:solidFill>
                <a:schemeClr val="bg1"/>
              </a:solidFill>
            </a:endParaRPr>
          </a:p>
        </p:txBody>
      </p:sp>
    </p:spTree>
    <p:extLst>
      <p:ext uri="{BB962C8B-B14F-4D97-AF65-F5344CB8AC3E}">
        <p14:creationId xmlns:p14="http://schemas.microsoft.com/office/powerpoint/2010/main" val="1763076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27463" y="2534194"/>
            <a:ext cx="10763794" cy="3733800"/>
          </a:xfrm>
        </p:spPr>
        <p:txBody>
          <a:bodyPr>
            <a:noAutofit/>
          </a:bodyPr>
          <a:lstStyle/>
          <a:p>
            <a:pPr marL="0" indent="0">
              <a:buNone/>
            </a:pPr>
            <a:r>
              <a:rPr lang="en-US" altLang="zh-CN" sz="2800" b="1" i="1" dirty="0"/>
              <a:t>C</a:t>
            </a:r>
            <a:r>
              <a:rPr lang="en-US" altLang="zh-CN" sz="2800" b="1" i="1" dirty="0" smtClean="0"/>
              <a:t>ommunity of practice</a:t>
            </a:r>
            <a:r>
              <a:rPr lang="en-US" altLang="zh-CN" sz="2800" dirty="0" smtClean="0"/>
              <a:t>-people who are sharing the same practices. When </a:t>
            </a:r>
            <a:r>
              <a:rPr lang="en-US" altLang="zh-CN" sz="2800" dirty="0"/>
              <a:t>individuals want to join a community of practice, they do not know how </a:t>
            </a:r>
            <a:r>
              <a:rPr lang="en-US" altLang="zh-CN" sz="2800" dirty="0" smtClean="0"/>
              <a:t>to participate </a:t>
            </a:r>
            <a:r>
              <a:rPr lang="en-US" altLang="zh-CN" sz="2800" dirty="0"/>
              <a:t>in these shared </a:t>
            </a:r>
            <a:r>
              <a:rPr lang="en-US" altLang="zh-CN" sz="2800" dirty="0" smtClean="0"/>
              <a:t>practice and become…</a:t>
            </a:r>
          </a:p>
          <a:p>
            <a:pPr marL="0" indent="0">
              <a:buNone/>
            </a:pPr>
            <a:r>
              <a:rPr lang="en-US" altLang="zh-CN" sz="2800" b="1" i="1" dirty="0"/>
              <a:t>P</a:t>
            </a:r>
            <a:r>
              <a:rPr lang="en-US" altLang="zh-CN" sz="2800" b="1" i="1" dirty="0" smtClean="0"/>
              <a:t>eripheral </a:t>
            </a:r>
            <a:r>
              <a:rPr lang="en-US" altLang="zh-CN" sz="2800" b="1" dirty="0"/>
              <a:t>members </a:t>
            </a:r>
            <a:r>
              <a:rPr lang="en-US" altLang="zh-CN" sz="2800" dirty="0" smtClean="0"/>
              <a:t>of the </a:t>
            </a:r>
            <a:r>
              <a:rPr lang="en-US" altLang="zh-CN" sz="2800" dirty="0"/>
              <a:t>community, and their </a:t>
            </a:r>
            <a:r>
              <a:rPr lang="en-US" altLang="zh-CN" sz="2800" dirty="0" smtClean="0"/>
              <a:t>learning gradually </a:t>
            </a:r>
            <a:r>
              <a:rPr lang="en-US" altLang="zh-CN" sz="2800" dirty="0"/>
              <a:t>leads them </a:t>
            </a:r>
            <a:r>
              <a:rPr lang="en-US" altLang="zh-CN" sz="2800" dirty="0" smtClean="0"/>
              <a:t>to be involved </a:t>
            </a:r>
            <a:r>
              <a:rPr lang="en-US" altLang="zh-CN" sz="2800" dirty="0"/>
              <a:t>in the community’s practices (Lave &amp; Wenger, 1991).</a:t>
            </a:r>
            <a:endParaRPr lang="zh-CN" altLang="en-US" sz="2800" dirty="0"/>
          </a:p>
        </p:txBody>
      </p:sp>
      <p:sp>
        <p:nvSpPr>
          <p:cNvPr id="4" name="标题 3"/>
          <p:cNvSpPr>
            <a:spLocks noGrp="1"/>
          </p:cNvSpPr>
          <p:nvPr>
            <p:ph type="title"/>
          </p:nvPr>
        </p:nvSpPr>
        <p:spPr>
          <a:xfrm>
            <a:off x="1154953" y="942430"/>
            <a:ext cx="8761413" cy="769441"/>
          </a:xfrm>
          <a:prstGeom prst="rect">
            <a:avLst/>
          </a:prstGeom>
        </p:spPr>
        <p:txBody>
          <a:bodyPr wrap="square">
            <a:spAutoFit/>
          </a:bodyPr>
          <a:lstStyle/>
          <a:p>
            <a:pPr algn="ctr"/>
            <a:r>
              <a:rPr lang="en-US" altLang="zh-CN" sz="4400" dirty="0">
                <a:solidFill>
                  <a:schemeClr val="bg1"/>
                </a:solidFill>
              </a:rPr>
              <a:t>Learning in Activity</a:t>
            </a:r>
            <a:endParaRPr lang="zh-CN" altLang="en-US" sz="4400" dirty="0">
              <a:solidFill>
                <a:schemeClr val="bg1"/>
              </a:solidFill>
            </a:endParaRPr>
          </a:p>
        </p:txBody>
      </p:sp>
    </p:spTree>
    <p:extLst>
      <p:ext uri="{BB962C8B-B14F-4D97-AF65-F5344CB8AC3E}">
        <p14:creationId xmlns:p14="http://schemas.microsoft.com/office/powerpoint/2010/main" val="263098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07962" y="2547258"/>
            <a:ext cx="10321592" cy="3298162"/>
          </a:xfrm>
        </p:spPr>
        <p:txBody>
          <a:bodyPr>
            <a:normAutofit fontScale="92500"/>
          </a:bodyPr>
          <a:lstStyle/>
          <a:p>
            <a:r>
              <a:rPr lang="en-US" altLang="zh-CN" sz="2800" dirty="0" smtClean="0"/>
              <a:t>The </a:t>
            </a:r>
            <a:r>
              <a:rPr lang="en-US" altLang="zh-CN" sz="2800" dirty="0"/>
              <a:t>teacher takes the first turn, I, </a:t>
            </a:r>
            <a:r>
              <a:rPr lang="en-US" altLang="zh-CN" sz="2800" dirty="0" smtClean="0"/>
              <a:t>usually asking </a:t>
            </a:r>
            <a:r>
              <a:rPr lang="en-US" altLang="zh-CN" sz="2800" dirty="0"/>
              <a:t>a question. </a:t>
            </a:r>
            <a:endParaRPr lang="en-US" altLang="zh-CN" sz="2800" dirty="0" smtClean="0"/>
          </a:p>
          <a:p>
            <a:r>
              <a:rPr lang="en-US" altLang="zh-CN" sz="2800" dirty="0" smtClean="0"/>
              <a:t>Then </a:t>
            </a:r>
            <a:r>
              <a:rPr lang="en-US" altLang="zh-CN" sz="2800" dirty="0"/>
              <a:t>the teacher calls on a student who takes the second turn, R, </a:t>
            </a:r>
            <a:r>
              <a:rPr lang="en-US" altLang="zh-CN" sz="2800" dirty="0" smtClean="0"/>
              <a:t>giving an answer</a:t>
            </a:r>
            <a:r>
              <a:rPr lang="en-US" altLang="zh-CN" sz="2800" dirty="0"/>
              <a:t>. </a:t>
            </a:r>
            <a:endParaRPr lang="en-US" altLang="zh-CN" sz="2800" dirty="0" smtClean="0"/>
          </a:p>
          <a:p>
            <a:r>
              <a:rPr lang="en-US" altLang="zh-CN" sz="2800" dirty="0" smtClean="0"/>
              <a:t>The </a:t>
            </a:r>
            <a:r>
              <a:rPr lang="en-US" altLang="zh-CN" sz="2800" dirty="0"/>
              <a:t>teacher takes the third turn, evaluating the student’s answer, E, </a:t>
            </a:r>
          </a:p>
          <a:p>
            <a:r>
              <a:rPr lang="en-US" altLang="zh-CN" sz="2800" dirty="0" smtClean="0"/>
              <a:t>Sometimes adding </a:t>
            </a:r>
            <a:r>
              <a:rPr lang="en-US" altLang="zh-CN" sz="2800" dirty="0"/>
              <a:t>feedback or providing clarification or elaboration, F (Wells, 1993).</a:t>
            </a:r>
            <a:endParaRPr lang="zh-CN" altLang="en-US" sz="2800" dirty="0"/>
          </a:p>
        </p:txBody>
      </p:sp>
      <p:sp>
        <p:nvSpPr>
          <p:cNvPr id="2" name="矩形 1"/>
          <p:cNvSpPr/>
          <p:nvPr/>
        </p:nvSpPr>
        <p:spPr>
          <a:xfrm>
            <a:off x="886339" y="666205"/>
            <a:ext cx="10164837" cy="1200329"/>
          </a:xfrm>
          <a:prstGeom prst="rect">
            <a:avLst/>
          </a:prstGeom>
        </p:spPr>
        <p:txBody>
          <a:bodyPr wrap="square">
            <a:spAutoFit/>
          </a:bodyPr>
          <a:lstStyle/>
          <a:p>
            <a:r>
              <a:rPr lang="en-US" altLang="zh-CN" sz="3600" dirty="0" smtClean="0">
                <a:solidFill>
                  <a:schemeClr val="bg1"/>
                </a:solidFill>
              </a:rPr>
              <a:t>Common classroom atmosphere</a:t>
            </a:r>
          </a:p>
          <a:p>
            <a:r>
              <a:rPr lang="en-US" altLang="zh-CN" sz="3600" b="1" dirty="0" smtClean="0">
                <a:solidFill>
                  <a:schemeClr val="bg1"/>
                </a:solidFill>
              </a:rPr>
              <a:t>IRE</a:t>
            </a:r>
            <a:r>
              <a:rPr lang="en-US" altLang="zh-CN" sz="3600" dirty="0" smtClean="0">
                <a:solidFill>
                  <a:schemeClr val="bg1"/>
                </a:solidFill>
              </a:rPr>
              <a:t> </a:t>
            </a:r>
            <a:r>
              <a:rPr lang="en-US" altLang="zh-CN" sz="3600" dirty="0">
                <a:solidFill>
                  <a:schemeClr val="bg1"/>
                </a:solidFill>
              </a:rPr>
              <a:t>or </a:t>
            </a:r>
            <a:r>
              <a:rPr lang="en-US" altLang="zh-CN" sz="3600" b="1" dirty="0">
                <a:solidFill>
                  <a:schemeClr val="bg1"/>
                </a:solidFill>
              </a:rPr>
              <a:t>IRF</a:t>
            </a:r>
            <a:r>
              <a:rPr lang="en-US" altLang="zh-CN" sz="3600" dirty="0">
                <a:solidFill>
                  <a:schemeClr val="bg1"/>
                </a:solidFill>
              </a:rPr>
              <a:t> (</a:t>
            </a:r>
            <a:r>
              <a:rPr lang="en-US" altLang="zh-CN" sz="2800" dirty="0">
                <a:solidFill>
                  <a:schemeClr val="bg1"/>
                </a:solidFill>
              </a:rPr>
              <a:t>Initiation, Response, Evaluation or Feedback). </a:t>
            </a:r>
          </a:p>
        </p:txBody>
      </p:sp>
    </p:spTree>
    <p:extLst>
      <p:ext uri="{BB962C8B-B14F-4D97-AF65-F5344CB8AC3E}">
        <p14:creationId xmlns:p14="http://schemas.microsoft.com/office/powerpoint/2010/main" val="3233903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74614" y="467574"/>
            <a:ext cx="8596668" cy="1567329"/>
          </a:xfrm>
        </p:spPr>
        <p:txBody>
          <a:bodyPr>
            <a:normAutofit/>
          </a:bodyPr>
          <a:lstStyle/>
          <a:p>
            <a:pPr algn="ctr"/>
            <a:r>
              <a:rPr lang="en-US" altLang="zh-CN" dirty="0" smtClean="0"/>
              <a:t>General Model of Activity System </a:t>
            </a:r>
            <a:endParaRPr lang="zh-CN" altLang="en-US" dirty="0"/>
          </a:p>
        </p:txBody>
      </p:sp>
      <p:sp>
        <p:nvSpPr>
          <p:cNvPr id="3" name="内容占位符 2"/>
          <p:cNvSpPr>
            <a:spLocks noGrp="1"/>
          </p:cNvSpPr>
          <p:nvPr>
            <p:ph idx="1"/>
          </p:nvPr>
        </p:nvSpPr>
        <p:spPr>
          <a:xfrm flipH="1">
            <a:off x="8242662" y="2873828"/>
            <a:ext cx="3370217" cy="3422469"/>
          </a:xfrm>
        </p:spPr>
        <p:txBody>
          <a:bodyPr>
            <a:normAutofit/>
          </a:bodyPr>
          <a:lstStyle/>
          <a:p>
            <a:pPr marL="0" indent="0">
              <a:buNone/>
            </a:pPr>
            <a:r>
              <a:rPr lang="en-US" altLang="zh-CN" dirty="0" smtClean="0"/>
              <a:t>Three major components of an activity system are: </a:t>
            </a:r>
          </a:p>
          <a:p>
            <a:pPr>
              <a:buFont typeface="Wingdings" panose="05000000000000000000" pitchFamily="2" charset="2"/>
              <a:buChar char="l"/>
            </a:pPr>
            <a:r>
              <a:rPr lang="en-US" altLang="zh-CN" dirty="0" smtClean="0"/>
              <a:t>Agent(an individual or a group)</a:t>
            </a:r>
          </a:p>
          <a:p>
            <a:pPr>
              <a:buFont typeface="Wingdings" panose="05000000000000000000" pitchFamily="2" charset="2"/>
              <a:buChar char="l"/>
            </a:pPr>
            <a:r>
              <a:rPr lang="en-US" altLang="zh-CN" dirty="0" smtClean="0"/>
              <a:t>Object or work </a:t>
            </a:r>
            <a:r>
              <a:rPr lang="en-US" altLang="zh-CN" dirty="0"/>
              <a:t>to be done</a:t>
            </a:r>
          </a:p>
          <a:p>
            <a:pPr>
              <a:buFont typeface="Wingdings" panose="05000000000000000000" pitchFamily="2" charset="2"/>
              <a:buChar char="l"/>
            </a:pPr>
            <a:r>
              <a:rPr lang="en-US" altLang="zh-CN" dirty="0" smtClean="0"/>
              <a:t>Efforts which are used to perform(or instruments)</a:t>
            </a:r>
          </a:p>
          <a:p>
            <a:pPr>
              <a:buFont typeface="Wingdings" panose="05000000000000000000" pitchFamily="2" charset="2"/>
              <a:buChar char="l"/>
            </a:pPr>
            <a:endParaRPr lang="en-US" altLang="zh-CN" dirty="0"/>
          </a:p>
          <a:p>
            <a:pPr>
              <a:buFont typeface="Wingdings" panose="05000000000000000000" pitchFamily="2" charset="2"/>
              <a:buChar char="l"/>
            </a:pPr>
            <a:endParaRPr lang="en-US" altLang="zh-CN" dirty="0" smtClean="0"/>
          </a:p>
          <a:p>
            <a:pPr>
              <a:buFont typeface="Wingdings" panose="05000000000000000000" pitchFamily="2" charset="2"/>
              <a:buChar char="l"/>
            </a:pPr>
            <a:endParaRPr lang="en-US" altLang="zh-CN" dirty="0" smtClean="0"/>
          </a:p>
        </p:txBody>
      </p:sp>
      <p:pic>
        <p:nvPicPr>
          <p:cNvPr id="6" name="图片 5"/>
          <p:cNvPicPr>
            <a:picLocks noChangeAspect="1"/>
          </p:cNvPicPr>
          <p:nvPr/>
        </p:nvPicPr>
        <p:blipFill>
          <a:blip r:embed="rId2"/>
          <a:stretch>
            <a:fillRect/>
          </a:stretch>
        </p:blipFill>
        <p:spPr>
          <a:xfrm>
            <a:off x="287383" y="2397575"/>
            <a:ext cx="7720149" cy="4035338"/>
          </a:xfrm>
          <a:prstGeom prst="rect">
            <a:avLst/>
          </a:prstGeom>
        </p:spPr>
      </p:pic>
    </p:spTree>
    <p:extLst>
      <p:ext uri="{BB962C8B-B14F-4D97-AF65-F5344CB8AC3E}">
        <p14:creationId xmlns:p14="http://schemas.microsoft.com/office/powerpoint/2010/main" val="34108431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会议室">
  <a:themeElements>
    <a:clrScheme name="离子会议室">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离子会议室">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离子会议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4484</TotalTime>
  <Words>731</Words>
  <Application>Microsoft Office PowerPoint</Application>
  <PresentationFormat>Custom</PresentationFormat>
  <Paragraphs>71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离子会议室</vt:lpstr>
      <vt:lpstr>Learning in Activity 学习活动</vt:lpstr>
      <vt:lpstr>Content</vt:lpstr>
      <vt:lpstr>Definition of Learning in Activity</vt:lpstr>
      <vt:lpstr>What is activity learning</vt:lpstr>
      <vt:lpstr>Activity system can be…</vt:lpstr>
      <vt:lpstr>PowerPoint Presentation</vt:lpstr>
      <vt:lpstr>Learning in Activity</vt:lpstr>
      <vt:lpstr>PowerPoint Presentation</vt:lpstr>
      <vt:lpstr>General Model of Activity System </vt:lpstr>
      <vt:lpstr>A Framework for Analyzing System-Level Activity and Learning</vt:lpstr>
      <vt:lpstr>Marton and Tsui’s learning object three aspects </vt:lpstr>
      <vt:lpstr>Not only teachers but also learners  have intentions</vt:lpstr>
      <vt:lpstr>Patterns of Explanation Involving Activity System-Level Phenomena and Concepts</vt:lpstr>
      <vt:lpstr>Pattern 1: Individual Learning Explained by System-Level Hypotheses</vt:lpstr>
      <vt:lpstr>Pattern 2. Explaining Changes in Activity Systems  in Terms of the Individual Participants in the System</vt:lpstr>
      <vt:lpstr>Pattern 3: Activity System-Level Phenomena Explained by Hypotheses of Activity System Properties</vt:lpstr>
      <vt:lpstr>PowerPoint Presentation</vt:lpstr>
      <vt:lpstr>PD Ratio and Stabilization</vt:lpstr>
      <vt:lpstr>Generality as high PD ratio and high stabilization (Cussins, 1992, p. 683). </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 Activity</dc:title>
  <dc:creator>by</dc:creator>
  <cp:lastModifiedBy>nemehee</cp:lastModifiedBy>
  <cp:revision>112</cp:revision>
  <dcterms:created xsi:type="dcterms:W3CDTF">2016-09-23T01:00:32Z</dcterms:created>
  <dcterms:modified xsi:type="dcterms:W3CDTF">2016-10-09T10:59:59Z</dcterms:modified>
</cp:coreProperties>
</file>